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4.svg" ContentType="image/svg+xml"/>
  <Override PartName="/ppt/media/image6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handoutMasterIdLst>
    <p:handoutMasterId r:id="rId14"/>
  </p:handoutMasterIdLst>
  <p:sldIdLst>
    <p:sldId id="287" r:id="rId3"/>
    <p:sldId id="292" r:id="rId4"/>
    <p:sldId id="288" r:id="rId5"/>
    <p:sldId id="291" r:id="rId6"/>
    <p:sldId id="290" r:id="rId8"/>
    <p:sldId id="307" r:id="rId9"/>
    <p:sldId id="294" r:id="rId10"/>
    <p:sldId id="293" r:id="rId11"/>
    <p:sldId id="306" r:id="rId12"/>
    <p:sldId id="302" r:id="rId13"/>
  </p:sldIdLst>
  <p:sldSz cx="18288000" cy="10287000"/>
  <p:notesSz cx="6858000" cy="9144000"/>
  <p:embeddedFontLst>
    <p:embeddedFont>
      <p:font typeface="微软雅黑" panose="020B0503020204020204" charset="-122"/>
      <p:regular r:id="rId19"/>
    </p:embeddedFont>
    <p:embeddedFont>
      <p:font typeface="汉仪综艺体简" panose="02010600000101010101" charset="-122"/>
      <p:regular r:id="rId20"/>
    </p:embeddedFont>
    <p:embeddedFont>
      <p:font typeface="字由点字倔强黑 70" panose="00020600040101010101" charset="-122"/>
      <p:regular r:id="rId21"/>
    </p:embeddedFont>
    <p:embeddedFont>
      <p:font typeface="字由点字倔强黑" panose="00020600040101010101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</p:embeddedFontLst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-858993458" userDrawn="1">
          <p15:clr>
            <a:srgbClr val="A4A3A4"/>
          </p15:clr>
        </p15:guide>
        <p15:guide id="2" pos="-85899345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史杲" initials="史" lastIdx="5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61AE"/>
    <a:srgbClr val="996B94"/>
    <a:srgbClr val="B492B0"/>
    <a:srgbClr val="EBE2EA"/>
    <a:srgbClr val="BD7F7F"/>
    <a:srgbClr val="F0E2E2"/>
    <a:srgbClr val="99678F"/>
    <a:srgbClr val="A97FA0"/>
    <a:srgbClr val="D4BFCF"/>
    <a:srgbClr val="A77EA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 showGuides="1">
      <p:cViewPr varScale="1">
        <p:scale>
          <a:sx n="50" d="100"/>
          <a:sy n="50" d="100"/>
        </p:scale>
        <p:origin x="300" y="24"/>
      </p:cViewPr>
      <p:guideLst>
        <p:guide orient="horz" pos="-858993458"/>
        <p:guide pos="-8589934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6.xml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68DEE2-7A6E-4250-B118-5D3E2E8BA3E1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4CFA40-C064-49A3-9682-0E339303CD5A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6A3764-F95E-4792-B998-B1BAA2BB86C8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466784-AF23-45F8-96B4-8426CBF984E5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2BC191-D687-44C7-BB5E-A6E6EA21BDA3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0CF564-3946-4173-9D98-FDBC7C81FA1E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1CE78-C06F-4CEC-8BDB-DD7A79D95940}" type="datetime1">
              <a:rPr lang="en-US" altLang="zh-CN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853434-8E66-4AE1-A0DE-6201B2C546D2}" type="datetime1">
              <a:rPr lang="en-US" altLang="zh-CN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40B829-C581-417D-BCF9-75C6B8779C8B}" type="datetime1">
              <a:rPr lang="en-US" altLang="zh-CN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DE40D5-030B-4547-ABAC-860C38972841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D85DD-16D0-478C-B9E3-B3E1269A80E9}" type="datetime1">
              <a:rPr lang="en-US" altLang="zh-CN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75C9FE-06B1-4063-A5C4-B30837BFE4E0}" type="datetime1">
              <a:rPr lang="en-US" altLang="zh-CN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/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.png"/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png"/><Relationship Id="rId8" Type="http://schemas.openxmlformats.org/officeDocument/2006/relationships/tags" Target="../tags/tag14.xml"/><Relationship Id="rId7" Type="http://schemas.openxmlformats.org/officeDocument/2006/relationships/image" Target="../media/image6.svg"/><Relationship Id="rId6" Type="http://schemas.openxmlformats.org/officeDocument/2006/relationships/image" Target="../media/image5.png"/><Relationship Id="rId5" Type="http://schemas.openxmlformats.org/officeDocument/2006/relationships/tags" Target="../tags/tag13.xml"/><Relationship Id="rId4" Type="http://schemas.openxmlformats.org/officeDocument/2006/relationships/image" Target="../media/image4.svg"/><Relationship Id="rId3" Type="http://schemas.openxmlformats.org/officeDocument/2006/relationships/image" Target="../media/image3.png"/><Relationship Id="rId2" Type="http://schemas.openxmlformats.org/officeDocument/2006/relationships/tags" Target="../tags/tag12.xml"/><Relationship Id="rId14" Type="http://schemas.openxmlformats.org/officeDocument/2006/relationships/slideLayout" Target="../slideLayouts/slideLayout7.xml"/><Relationship Id="rId13" Type="http://schemas.openxmlformats.org/officeDocument/2006/relationships/image" Target="../media/image11.jpeg"/><Relationship Id="rId12" Type="http://schemas.openxmlformats.org/officeDocument/2006/relationships/image" Target="../media/image10.jpeg"/><Relationship Id="rId11" Type="http://schemas.openxmlformats.org/officeDocument/2006/relationships/image" Target="../media/image9.png"/><Relationship Id="rId10" Type="http://schemas.openxmlformats.org/officeDocument/2006/relationships/image" Target="../media/image8.svg"/><Relationship Id="rId1" Type="http://schemas.openxmlformats.org/officeDocument/2006/relationships/tags" Target="../tags/tag11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A44B0">
                <a:alpha val="100000"/>
              </a:srgbClr>
            </a:gs>
            <a:gs pos="100000">
              <a:srgbClr val="AA7FA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3"/>
          <p:cNvSpPr txBox="1"/>
          <p:nvPr>
            <p:custDataLst>
              <p:tags r:id="rId1"/>
            </p:custDataLst>
          </p:nvPr>
        </p:nvSpPr>
        <p:spPr>
          <a:xfrm>
            <a:off x="914400" y="2571115"/>
            <a:ext cx="16960850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altLang="zh-CN" sz="8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The Daily Travel Trajectory Generation System For Urban Residents</a:t>
            </a:r>
            <a:endParaRPr lang="en-US" altLang="zh-CN" sz="8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Box 5"/>
          <p:cNvSpPr txBox="1"/>
          <p:nvPr>
            <p:custDataLst>
              <p:tags r:id="rId2"/>
            </p:custDataLst>
          </p:nvPr>
        </p:nvSpPr>
        <p:spPr>
          <a:xfrm>
            <a:off x="914400" y="8648700"/>
            <a:ext cx="14112875" cy="4483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500"/>
              </a:lnSpc>
            </a:pP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2025/8/24		intelligence</a:t>
            </a:r>
            <a:r>
              <a:rPr lang="zh-CN" altLang="en-US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：</a:t>
            </a:r>
            <a:r>
              <a:rPr lang="en-US" altLang="zh-CN" sz="36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Junyang Peng     Hengyu Lyu</a:t>
            </a:r>
            <a:endParaRPr lang="en-US" altLang="zh-CN" sz="36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AutoShape 6"/>
          <p:cNvSpPr/>
          <p:nvPr>
            <p:custDataLst>
              <p:tags r:id="rId3"/>
            </p:custDataLst>
          </p:nvPr>
        </p:nvSpPr>
        <p:spPr>
          <a:xfrm flipV="1">
            <a:off x="0" y="8158480"/>
            <a:ext cx="18354675" cy="6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A44B0">
                <a:alpha val="100000"/>
              </a:srgbClr>
            </a:gs>
            <a:gs pos="100000">
              <a:srgbClr val="AA7FA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AutoShape 6"/>
          <p:cNvSpPr/>
          <p:nvPr>
            <p:custDataLst>
              <p:tags r:id="rId1"/>
            </p:custDataLst>
          </p:nvPr>
        </p:nvSpPr>
        <p:spPr>
          <a:xfrm flipV="1">
            <a:off x="-66675" y="5753100"/>
            <a:ext cx="18354675" cy="635"/>
          </a:xfrm>
          <a:prstGeom prst="line">
            <a:avLst/>
          </a:prstGeom>
          <a:ln w="9525" cap="rnd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文本框 2"/>
          <p:cNvSpPr txBox="1"/>
          <p:nvPr/>
        </p:nvSpPr>
        <p:spPr>
          <a:xfrm>
            <a:off x="762000" y="6486525"/>
            <a:ext cx="16764635" cy="18288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b="1">
                <a:solidFill>
                  <a:schemeClr val="bg1"/>
                </a:solidFill>
                <a:latin typeface="字由点字倔强黑 70" panose="00020600040101010101" charset="-122"/>
                <a:ea typeface="字由点字倔强黑 70" panose="00020600040101010101" charset="-122"/>
              </a:rPr>
              <a:t>Welcome to criticize and offer corrections</a:t>
            </a:r>
            <a:r>
              <a:rPr lang="zh-CN" altLang="en-US" sz="6000" b="1">
                <a:solidFill>
                  <a:schemeClr val="bg1"/>
                </a:solidFill>
                <a:latin typeface="字由点字倔强黑 70" panose="00020600040101010101" charset="-122"/>
                <a:ea typeface="字由点字倔强黑 70" panose="00020600040101010101" charset="-122"/>
              </a:rPr>
              <a:t>！</a:t>
            </a:r>
            <a:endParaRPr lang="zh-CN" altLang="en-US" sz="6000" b="1">
              <a:solidFill>
                <a:schemeClr val="bg1"/>
              </a:solidFill>
              <a:latin typeface="字由点字倔强黑 70" panose="00020600040101010101" charset="-122"/>
              <a:ea typeface="字由点字倔强黑 70" panose="00020600040101010101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5" name="TextBox 3"/>
          <p:cNvSpPr txBox="1"/>
          <p:nvPr>
            <p:custDataLst>
              <p:tags r:id="rId2"/>
            </p:custDataLst>
          </p:nvPr>
        </p:nvSpPr>
        <p:spPr>
          <a:xfrm>
            <a:off x="838200" y="1327150"/>
            <a:ext cx="16960850" cy="36931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p>
            <a:pPr algn="l">
              <a:lnSpc>
                <a:spcPct val="100000"/>
              </a:lnSpc>
            </a:pPr>
            <a:r>
              <a:rPr lang="en-US" altLang="zh-CN" sz="80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The Daily Travel Trajectory Generation System For Urban Residents</a:t>
            </a:r>
            <a:endParaRPr lang="en-US" altLang="zh-CN" sz="8000" b="1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A44B0">
                <a:alpha val="100000"/>
              </a:srgbClr>
            </a:gs>
            <a:gs pos="100000">
              <a:srgbClr val="AA7FA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18"/>
          <p:cNvSpPr/>
          <p:nvPr>
            <p:custDataLst>
              <p:tags r:id="rId1"/>
            </p:custDataLst>
          </p:nvPr>
        </p:nvSpPr>
        <p:spPr>
          <a:xfrm>
            <a:off x="2303780" y="676275"/>
            <a:ext cx="15255240" cy="67310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19"/>
          <p:cNvSpPr txBox="1"/>
          <p:nvPr>
            <p:custDataLst>
              <p:tags r:id="rId2"/>
            </p:custDataLst>
          </p:nvPr>
        </p:nvSpPr>
        <p:spPr>
          <a:xfrm>
            <a:off x="533400" y="647700"/>
            <a:ext cx="2847340" cy="2559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2000"/>
              </a:lnSpc>
            </a:pPr>
            <a:r>
              <a:rPr lang="en-US" sz="3600">
                <a:solidFill>
                  <a:srgbClr val="FFFFFF"/>
                </a:solidFill>
                <a:latin typeface="Akzidenz-Grotesk" panose="02000503030000020003"/>
              </a:rPr>
              <a:t> TOPIC</a:t>
            </a:r>
            <a:endParaRPr lang="en-US" sz="3600">
              <a:solidFill>
                <a:srgbClr val="FFFFFF"/>
              </a:solidFill>
              <a:latin typeface="Akzidenz-Grotesk" panose="02000503030000020003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829685" y="3619500"/>
            <a:ext cx="13973175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000" dirty="0">
                <a:solidFill>
                  <a:schemeClr val="bg1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汉仪综艺体简" panose="02010600000101010101" charset="-122"/>
              </a:rPr>
              <a:t>How can LLM-based agents contribute to refined urban management</a:t>
            </a:r>
            <a:r>
              <a:rPr lang="zh-CN" altLang="en-US" sz="8000" dirty="0">
                <a:solidFill>
                  <a:schemeClr val="bg1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汉仪综艺体简" panose="02010600000101010101" charset="-122"/>
              </a:rPr>
              <a:t>？</a:t>
            </a:r>
            <a:endParaRPr lang="zh-CN" altLang="en-US" sz="8000" dirty="0">
              <a:solidFill>
                <a:schemeClr val="bg1"/>
              </a:solidFill>
              <a:latin typeface="字由点字倔强黑 70" panose="00020600040101010101" charset="-122"/>
              <a:ea typeface="字由点字倔强黑 70" panose="00020600040101010101" charset="-122"/>
              <a:sym typeface="汉仪综艺体简" panose="02010600000101010101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916" t="1916" r="2283" b="2283"/>
          <a:stretch>
            <a:fillRect/>
          </a:stretch>
        </p:blipFill>
        <p:spPr>
          <a:xfrm>
            <a:off x="914400" y="3542665"/>
            <a:ext cx="2800350" cy="280035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3A44B0">
                <a:alpha val="100000"/>
              </a:srgbClr>
            </a:gs>
            <a:gs pos="100000">
              <a:srgbClr val="AA7FA0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342045" y="1562106"/>
            <a:ext cx="3605180" cy="19253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5015"/>
              </a:lnSpc>
              <a:spcBef>
                <a:spcPct val="0"/>
              </a:spcBef>
            </a:pPr>
            <a:r>
              <a:rPr lang="en-US" sz="4800" b="1" strike="noStrike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CONTENTS</a:t>
            </a:r>
            <a:endParaRPr lang="en-US" sz="4800" b="1" strike="noStrike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710565" y="741045"/>
            <a:ext cx="16848455" cy="3175"/>
          </a:xfrm>
          <a:prstGeom prst="line">
            <a:avLst/>
          </a:prstGeom>
          <a:ln w="9525" cap="flat">
            <a:solidFill>
              <a:srgbClr val="FFFFFF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9" name="组合 28"/>
          <p:cNvGrpSpPr/>
          <p:nvPr/>
        </p:nvGrpSpPr>
        <p:grpSpPr>
          <a:xfrm>
            <a:off x="3013075" y="4541520"/>
            <a:ext cx="12666345" cy="4492939"/>
            <a:chOff x="3929" y="7152"/>
            <a:chExt cx="19947" cy="7075"/>
          </a:xfrm>
        </p:grpSpPr>
        <p:grpSp>
          <p:nvGrpSpPr>
            <p:cNvPr id="22" name="组合 21"/>
            <p:cNvGrpSpPr/>
            <p:nvPr/>
          </p:nvGrpSpPr>
          <p:grpSpPr>
            <a:xfrm>
              <a:off x="3929" y="7152"/>
              <a:ext cx="19451" cy="7075"/>
              <a:chOff x="4689" y="7880"/>
              <a:chExt cx="17791" cy="5541"/>
            </a:xfrm>
          </p:grpSpPr>
          <p:sp>
            <p:nvSpPr>
              <p:cNvPr id="7" name="TextBox 7"/>
              <p:cNvSpPr txBox="1"/>
              <p:nvPr/>
            </p:nvSpPr>
            <p:spPr>
              <a:xfrm>
                <a:off x="4937" y="10878"/>
                <a:ext cx="8887" cy="254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algn="ctr">
                  <a:lnSpc>
                    <a:spcPts val="8040"/>
                  </a:lnSpc>
                  <a:buClrTx/>
                  <a:buSzTx/>
                  <a:buFontTx/>
                </a:pPr>
                <a:r>
                  <a:rPr lang="zh-CN" altLang="en-US" sz="6700" b="1">
                    <a:solidFill>
                      <a:srgbClr val="FFFFFF"/>
                    </a:solidFill>
                    <a:latin typeface="字由点字倔强黑 70" panose="00020600040101010101" charset="-122"/>
                    <a:ea typeface="字由点字倔强黑 70" panose="00020600040101010101" charset="-122"/>
                    <a:cs typeface="字由点字倔强黑 70" panose="00020600040101010101" charset="-122"/>
                  </a:rPr>
                  <a:t>03 </a:t>
                </a:r>
                <a:r>
                  <a:rPr lang="en-US" altLang="zh-CN" sz="6700" b="1">
                    <a:solidFill>
                      <a:srgbClr val="FFFFFF"/>
                    </a:solidFill>
                    <a:latin typeface="字由点字倔强黑 70" panose="00020600040101010101" charset="-122"/>
                    <a:ea typeface="字由点字倔强黑 70" panose="00020600040101010101" charset="-122"/>
                    <a:cs typeface="字由点字倔强黑 70" panose="00020600040101010101" charset="-122"/>
                  </a:rPr>
                  <a:t>Results Evaluation</a:t>
                </a:r>
                <a:endParaRPr lang="en-US" altLang="zh-CN" sz="6700" b="1">
                  <a:solidFill>
                    <a:srgbClr val="FFFFFF"/>
                  </a:solidFill>
                  <a:latin typeface="字由点字倔强黑 70" panose="00020600040101010101" charset="-122"/>
                  <a:ea typeface="字由点字倔强黑 70" panose="00020600040101010101" charset="-122"/>
                  <a:cs typeface="字由点字倔强黑 70" panose="00020600040101010101" charset="-122"/>
                </a:endParaRPr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4689" y="7880"/>
                <a:ext cx="17791" cy="5402"/>
                <a:chOff x="4689" y="7880"/>
                <a:chExt cx="17791" cy="5402"/>
              </a:xfrm>
            </p:grpSpPr>
            <p:sp>
              <p:nvSpPr>
                <p:cNvPr id="12" name="TextBox 12"/>
                <p:cNvSpPr txBox="1"/>
                <p:nvPr/>
              </p:nvSpPr>
              <p:spPr>
                <a:xfrm>
                  <a:off x="4973" y="7965"/>
                  <a:ext cx="8990" cy="254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8040"/>
                    </a:lnSpc>
                    <a:buClrTx/>
                    <a:buSzTx/>
                    <a:buFontTx/>
                  </a:pPr>
                  <a:r>
                    <a:rPr lang="en-US" sz="6700" b="1" dirty="0">
                      <a:solidFill>
                        <a:srgbClr val="FFFFFF"/>
                      </a:solidFill>
                      <a:latin typeface="字由点字倔强黑 70" panose="00020600040101010101" charset="-122"/>
                      <a:ea typeface="字由点字倔强黑 70" panose="00020600040101010101" charset="-122"/>
                      <a:cs typeface="字由点字倔强黑 70" panose="00020600040101010101" charset="-122"/>
                      <a:sym typeface="字由点字倔强黑 70" panose="00020600040101010101" charset="-122"/>
                    </a:rPr>
                    <a:t>01 Data Preparation</a:t>
                  </a:r>
                  <a:endParaRPr lang="zh-CN" altLang="en-US" sz="6700" b="1" dirty="0">
                    <a:solidFill>
                      <a:srgbClr val="FFFFFF"/>
                    </a:solidFill>
                    <a:latin typeface="字由点字倔强黑 70" panose="00020600040101010101" charset="-122"/>
                    <a:ea typeface="字由点字倔强黑 70" panose="00020600040101010101" charset="-122"/>
                    <a:cs typeface="字由点字倔强黑 70" panose="00020600040101010101" charset="-122"/>
                    <a:sym typeface="字由点字倔强黑 70" panose="00020600040101010101" charset="-122"/>
                  </a:endParaRPr>
                </a:p>
              </p:txBody>
            </p:sp>
            <p:sp>
              <p:nvSpPr>
                <p:cNvPr id="13" name="TextBox 13"/>
                <p:cNvSpPr txBox="1"/>
                <p:nvPr/>
              </p:nvSpPr>
              <p:spPr>
                <a:xfrm>
                  <a:off x="13959" y="7924"/>
                  <a:ext cx="8471" cy="2543"/>
                </a:xfrm>
                <a:prstGeom prst="rect">
                  <a:avLst/>
                </a:prstGeom>
              </p:spPr>
              <p:txBody>
                <a:bodyPr wrap="square" lIns="0" tIns="0" rIns="0" bIns="0" rtlCol="0" anchor="t">
                  <a:spAutoFit/>
                </a:bodyPr>
                <a:lstStyle/>
                <a:p>
                  <a:pPr algn="ctr">
                    <a:lnSpc>
                      <a:spcPts val="8040"/>
                    </a:lnSpc>
                    <a:buClrTx/>
                    <a:buSzTx/>
                    <a:buFontTx/>
                  </a:pPr>
                  <a:r>
                    <a:rPr lang="zh-CN" altLang="en-US" sz="6700" b="1">
                      <a:solidFill>
                        <a:srgbClr val="FFFFFF"/>
                      </a:solidFill>
                      <a:latin typeface="字由点字倔强黑 70" panose="00020600040101010101" charset="-122"/>
                      <a:ea typeface="字由点字倔强黑 70" panose="00020600040101010101" charset="-122"/>
                      <a:cs typeface="字由点字倔强黑 70" panose="00020600040101010101" charset="-122"/>
                    </a:rPr>
                    <a:t>02</a:t>
                  </a:r>
                  <a:r>
                    <a:rPr lang="zh-CN" altLang="en-US" sz="6700" b="1">
                      <a:solidFill>
                        <a:srgbClr val="FFFFFF"/>
                      </a:solidFill>
                      <a:latin typeface="字由点字倔强黑 70" panose="00020600040101010101" charset="-122"/>
                      <a:ea typeface="字由点字倔强黑 70" panose="00020600040101010101" charset="-122"/>
                      <a:cs typeface="字由点字倔强黑 70" panose="00020600040101010101" charset="-122"/>
                      <a:sym typeface="+mn-ea"/>
                    </a:rPr>
                    <a:t> </a:t>
                  </a:r>
                  <a:r>
                    <a:rPr lang="en-US" altLang="zh-CN" sz="6700" b="1">
                      <a:solidFill>
                        <a:srgbClr val="FFFFFF"/>
                      </a:solidFill>
                      <a:latin typeface="字由点字倔强黑 70" panose="00020600040101010101" charset="-122"/>
                      <a:ea typeface="字由点字倔强黑 70" panose="00020600040101010101" charset="-122"/>
                      <a:cs typeface="字由点字倔强黑 70" panose="00020600040101010101" charset="-122"/>
                      <a:sym typeface="+mn-ea"/>
                    </a:rPr>
                    <a:t>Agent Design</a:t>
                  </a:r>
                  <a:endParaRPr lang="en-US" altLang="zh-CN" sz="6700" b="1">
                    <a:solidFill>
                      <a:srgbClr val="FFFFFF"/>
                    </a:solidFill>
                    <a:latin typeface="字由点字倔强黑 70" panose="00020600040101010101" charset="-122"/>
                    <a:ea typeface="字由点字倔强黑 70" panose="00020600040101010101" charset="-122"/>
                    <a:cs typeface="字由点字倔强黑 70" panose="00020600040101010101" charset="-122"/>
                    <a:sym typeface="+mn-ea"/>
                  </a:endParaRPr>
                </a:p>
              </p:txBody>
            </p:sp>
            <p:sp>
              <p:nvSpPr>
                <p:cNvPr id="14" name="AutoShape 14"/>
                <p:cNvSpPr/>
                <p:nvPr/>
              </p:nvSpPr>
              <p:spPr>
                <a:xfrm>
                  <a:off x="4689" y="10539"/>
                  <a:ext cx="17791" cy="1"/>
                </a:xfrm>
                <a:prstGeom prst="line">
                  <a:avLst/>
                </a:prstGeom>
                <a:ln w="19050" cap="flat">
                  <a:solidFill>
                    <a:srgbClr val="FFFFFF"/>
                  </a:solidFill>
                  <a:prstDash val="sysDot"/>
                  <a:headEnd type="none" w="sm" len="sm"/>
                  <a:tailEnd type="none" w="sm" len="sm"/>
                </a:ln>
              </p:spPr>
            </p:sp>
            <p:sp>
              <p:nvSpPr>
                <p:cNvPr id="16" name="AutoShape 16"/>
                <p:cNvSpPr/>
                <p:nvPr/>
              </p:nvSpPr>
              <p:spPr>
                <a:xfrm flipH="1" flipV="1">
                  <a:off x="13389" y="7880"/>
                  <a:ext cx="12" cy="5402"/>
                </a:xfrm>
                <a:prstGeom prst="line">
                  <a:avLst/>
                </a:prstGeom>
                <a:ln w="19050" cap="flat">
                  <a:solidFill>
                    <a:srgbClr val="FFFFFF"/>
                  </a:solidFill>
                  <a:prstDash val="sysDot"/>
                  <a:headEnd type="none" w="sm" len="sm"/>
                  <a:tailEnd type="none" w="sm" len="sm"/>
                </a:ln>
              </p:spPr>
            </p:sp>
          </p:grpSp>
        </p:grpSp>
        <p:sp>
          <p:nvSpPr>
            <p:cNvPr id="23" name="TextBox 7"/>
            <p:cNvSpPr txBox="1"/>
            <p:nvPr>
              <p:custDataLst>
                <p:tags r:id="rId1"/>
              </p:custDataLst>
            </p:nvPr>
          </p:nvSpPr>
          <p:spPr>
            <a:xfrm>
              <a:off x="14160" y="10959"/>
              <a:ext cx="9716" cy="324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040"/>
                </a:lnSpc>
                <a:buClrTx/>
                <a:buSzTx/>
                <a:buFontTx/>
              </a:pPr>
              <a:r>
                <a:rPr lang="zh-CN" altLang="en-US" sz="6700" b="1">
                  <a:solidFill>
                    <a:srgbClr val="FFFFFF"/>
                  </a:solidFill>
                  <a:latin typeface="字由点字倔强黑 70" panose="00020600040101010101" charset="-122"/>
                  <a:ea typeface="字由点字倔强黑 70" panose="00020600040101010101" charset="-122"/>
                  <a:cs typeface="字由点字倔强黑 70" panose="00020600040101010101" charset="-122"/>
                </a:rPr>
                <a:t>04 </a:t>
              </a:r>
              <a:r>
                <a:rPr lang="en-US" altLang="zh-CN" sz="6700" b="1">
                  <a:solidFill>
                    <a:srgbClr val="FFFFFF"/>
                  </a:solidFill>
                  <a:latin typeface="字由点字倔强黑 70" panose="00020600040101010101" charset="-122"/>
                  <a:ea typeface="字由点字倔强黑 70" panose="00020600040101010101" charset="-122"/>
                  <a:cs typeface="字由点字倔强黑 70" panose="00020600040101010101" charset="-122"/>
                </a:rPr>
                <a:t>Application Scenarios</a:t>
              </a:r>
              <a:endParaRPr lang="en-US" altLang="zh-CN" sz="6700" b="1">
                <a:solidFill>
                  <a:srgbClr val="FFFFFF"/>
                </a:solidFill>
                <a:latin typeface="字由点字倔强黑 70" panose="00020600040101010101" charset="-122"/>
                <a:ea typeface="字由点字倔强黑 70" panose="00020600040101010101" charset="-122"/>
                <a:cs typeface="字由点字倔强黑 70" panose="00020600040101010101" charset="-122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31115" y="629920"/>
            <a:ext cx="1737995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zh-CN" altLang="en-US" sz="5200" spc="77" dirty="0">
                <a:solidFill>
                  <a:srgbClr val="FFFFFF"/>
                </a:solidFill>
                <a:ea typeface="字由点字倔强黑" panose="00020600040101010101" charset="-122"/>
              </a:rPr>
              <a:t>0</a:t>
            </a:r>
            <a:r>
              <a:rPr lang="en-US" altLang="zh-CN" sz="5200" spc="77" dirty="0">
                <a:solidFill>
                  <a:srgbClr val="FFFFFF"/>
                </a:solidFill>
                <a:ea typeface="字由点字倔强黑" panose="00020600040101010101" charset="-122"/>
              </a:rPr>
              <a:t>1</a:t>
            </a:r>
            <a:endParaRPr lang="zh-CN" altLang="en-US" sz="5200" spc="77" dirty="0">
              <a:solidFill>
                <a:srgbClr val="FFFFFF"/>
              </a:solidFill>
              <a:ea typeface="字由点字倔强黑" panose="00020600040101010101" charset="-122"/>
            </a:endParaRPr>
          </a:p>
          <a:p>
            <a:pPr>
              <a:lnSpc>
                <a:spcPts val="6240"/>
              </a:lnSpc>
            </a:pPr>
            <a:endParaRPr lang="zh-CN" altLang="en-US" sz="5200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86400" y="342900"/>
            <a:ext cx="8402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Preparation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22395" y="1104900"/>
            <a:ext cx="1202817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To get POI data, we called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the API of AutoNavi Maps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to collect POIs by location category within the scope of Beijing.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5849" y="9330866"/>
            <a:ext cx="15851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1/13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pic>
        <p:nvPicPr>
          <p:cNvPr id="12" name="图片 11" descr="屏幕截图 2025-08-23 205031"/>
          <p:cNvPicPr>
            <a:picLocks noChangeAspect="1"/>
          </p:cNvPicPr>
          <p:nvPr/>
        </p:nvPicPr>
        <p:blipFill>
          <a:blip r:embed="rId1"/>
          <a:srcRect r="34007" b="17669"/>
          <a:stretch>
            <a:fillRect/>
          </a:stretch>
        </p:blipFill>
        <p:spPr>
          <a:xfrm>
            <a:off x="4495800" y="2171700"/>
            <a:ext cx="10692130" cy="746633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5849" y="9330866"/>
            <a:ext cx="15851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2/13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1115" y="629920"/>
            <a:ext cx="1737995" cy="16002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en-US" altLang="zh-CN" sz="5200" spc="77" dirty="0">
                <a:solidFill>
                  <a:srgbClr val="FFFFFF"/>
                </a:solidFill>
                <a:ea typeface="字由点字倔强黑" panose="00020600040101010101" charset="-122"/>
              </a:rPr>
              <a:t>01</a:t>
            </a:r>
            <a:endParaRPr lang="zh-CN" altLang="en-US" sz="5200" spc="77" dirty="0">
              <a:solidFill>
                <a:srgbClr val="FFFFFF"/>
              </a:solidFill>
              <a:ea typeface="字由点字倔强黑" panose="00020600040101010101" charset="-122"/>
            </a:endParaRPr>
          </a:p>
          <a:p>
            <a:pPr>
              <a:lnSpc>
                <a:spcPts val="6240"/>
              </a:lnSpc>
            </a:pPr>
            <a:endParaRPr lang="zh-CN" altLang="en-US" sz="5200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486400" y="342900"/>
            <a:ext cx="8402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Data Preparation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22395" y="1104900"/>
            <a:ext cx="12028170" cy="84626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To get user data, we generated a five-dimensional weight table according to the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real proportional data of the census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, and generated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100 simulated users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based on this weight.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The following are the sources of the real proportional data we used:</a:t>
            </a:r>
            <a:endParaRPr lang="zh-CN" altLang="en-US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https://usa.ipums.org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：中国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2020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年人口普查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1 % 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微观数据（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IPUMS International 2020 China 1 % sample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），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https://tjj.beijing.gov.cn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：《北京统计年鉴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2023</a:t>
            </a:r>
            <a:r>
              <a:rPr lang="zh-CN" altLang="en-US" sz="3200">
                <a:latin typeface="微软雅黑" panose="020B0503020204020204" charset="-122"/>
                <a:ea typeface="微软雅黑" panose="020B0503020204020204" charset="-122"/>
              </a:rPr>
              <a:t>》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(Beijing Statistical Yearbook 2023)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Adventages: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highly consistent with the real situation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diverse and representative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5471" y="629712"/>
            <a:ext cx="79057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zh-CN" altLang="en-US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0</a:t>
            </a:r>
            <a:r>
              <a:rPr lang="en-US" altLang="zh-CN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2</a:t>
            </a:r>
            <a:endParaRPr lang="en-US" altLang="zh-CN" sz="5200" spc="77">
              <a:solidFill>
                <a:srgbClr val="FFFFFF"/>
              </a:solidFill>
              <a:ea typeface="字由点字倔强黑" panose="0002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849" y="9330866"/>
            <a:ext cx="15851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3/13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5486400" y="342900"/>
            <a:ext cx="8402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Agent Design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922395" y="1104900"/>
            <a:ext cx="12028170" cy="82346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Construct prompt words with information such as resident attributes and POI lists, and call the large language model. The large language model will 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generate personalized trajectories for each user and save them as individual JSON files.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The model we use: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qwen-max-latest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Temperature: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0.3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Use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asyncio</a:t>
            </a:r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 to asynchronously handle the task of generating multiple residents' trajectories</a:t>
            </a:r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r>
              <a:rPr lang="en-US" altLang="zh-CN" sz="3200">
                <a:latin typeface="微软雅黑" panose="020B0503020204020204" charset="-122"/>
                <a:ea typeface="微软雅黑" panose="020B0503020204020204" charset="-122"/>
              </a:rPr>
              <a:t>Implement a </a:t>
            </a:r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</a:rPr>
              <a:t>local JSON caching mechanism</a:t>
            </a:r>
            <a:endParaRPr lang="en-US" altLang="zh-CN" sz="3200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sz="32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直接连接符 24"/>
          <p:cNvCxnSpPr/>
          <p:nvPr/>
        </p:nvCxnSpPr>
        <p:spPr>
          <a:xfrm flipH="1">
            <a:off x="7597140" y="6743700"/>
            <a:ext cx="1013460" cy="0"/>
          </a:xfrm>
          <a:prstGeom prst="line">
            <a:avLst/>
          </a:prstGeom>
          <a:ln w="63500">
            <a:solidFill>
              <a:srgbClr val="AAACDB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5471" y="629712"/>
            <a:ext cx="79057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zh-CN" altLang="en-US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0</a:t>
            </a:r>
            <a:r>
              <a:rPr lang="en-US" altLang="zh-CN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3</a:t>
            </a:r>
            <a:endParaRPr lang="en-US" altLang="zh-CN" sz="5200" spc="77">
              <a:solidFill>
                <a:srgbClr val="FFFFFF"/>
              </a:solidFill>
              <a:ea typeface="字由点字倔强黑" panose="00020600040101010101" charset="-122"/>
              <a:sym typeface="+mn-ea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8613140" y="723900"/>
            <a:ext cx="8960485" cy="8579400"/>
            <a:chOff x="10560" y="1740"/>
            <a:chExt cx="14111" cy="13511"/>
          </a:xfrm>
        </p:grpSpPr>
        <p:sp>
          <p:nvSpPr>
            <p:cNvPr id="15" name="椭圆 14"/>
            <p:cNvSpPr/>
            <p:nvPr>
              <p:custDataLst>
                <p:tags r:id="rId1"/>
              </p:custDataLst>
            </p:nvPr>
          </p:nvSpPr>
          <p:spPr>
            <a:xfrm>
              <a:off x="15600" y="6180"/>
              <a:ext cx="9071" cy="9071"/>
            </a:xfrm>
            <a:prstGeom prst="ellipse">
              <a:avLst/>
            </a:prstGeom>
            <a:solidFill>
              <a:srgbClr val="4248B0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/>
          </p:nvSpPr>
          <p:spPr>
            <a:xfrm>
              <a:off x="13084" y="1740"/>
              <a:ext cx="9071" cy="907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  <a:alpha val="45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>
              <p:custDataLst>
                <p:tags r:id="rId2"/>
              </p:custDataLst>
            </p:nvPr>
          </p:nvSpPr>
          <p:spPr>
            <a:xfrm>
              <a:off x="10560" y="6180"/>
              <a:ext cx="9071" cy="9071"/>
            </a:xfrm>
            <a:prstGeom prst="ellipse">
              <a:avLst/>
            </a:prstGeom>
            <a:solidFill>
              <a:srgbClr val="A77EA2">
                <a:alpha val="45000"/>
              </a:srgb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11276" y="7620"/>
              <a:ext cx="5769" cy="6445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ts val="6240"/>
                </a:lnSpc>
                <a:buClrTx/>
                <a:buSzTx/>
                <a:buFontTx/>
              </a:pPr>
              <a:r>
                <a:rPr lang="en-US" altLang="zh-CN" sz="2800" spc="77">
                  <a:solidFill>
                    <a:schemeClr val="tx1"/>
                  </a:solidFill>
                  <a:ea typeface="字由点字倔强黑" panose="00020600040101010101" charset="-122"/>
                </a:rPr>
                <a:t>the consistency between the generated user activity range and the actual activity range</a:t>
              </a:r>
              <a:endParaRPr lang="en-US" altLang="zh-CN" sz="2800" spc="77">
                <a:solidFill>
                  <a:schemeClr val="tx1"/>
                </a:solidFill>
                <a:ea typeface="字由点字倔强黑" panose="00020600040101010101" charset="-122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3564" y="3420"/>
              <a:ext cx="8118" cy="392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ts val="6240"/>
                </a:lnSpc>
                <a:buClrTx/>
                <a:buSzTx/>
                <a:buFontTx/>
              </a:pPr>
              <a:r>
                <a:rPr lang="en-US" altLang="zh-CN" sz="2800" spc="77">
                  <a:ea typeface="字由点字倔强黑" panose="00020600040101010101" charset="-122"/>
                  <a:sym typeface="+mn-ea"/>
                </a:rPr>
                <a:t>the consistency between the generated POI visit distribution and the actual distribution</a:t>
              </a:r>
              <a:endParaRPr lang="en-US" altLang="zh-CN" sz="2800" spc="77">
                <a:ea typeface="字由点字倔强黑" panose="00020600040101010101" charset="-122"/>
                <a:sym typeface="+mn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356" y="7770"/>
              <a:ext cx="6232" cy="6463"/>
            </a:xfrm>
            <a:prstGeom prst="rect">
              <a:avLst/>
            </a:prstGeom>
            <a:noFill/>
          </p:spPr>
          <p:txBody>
            <a:bodyPr wrap="square" rtlCol="0" anchor="t">
              <a:noAutofit/>
            </a:bodyPr>
            <a:lstStyle/>
            <a:p>
              <a:pPr algn="ctr">
                <a:lnSpc>
                  <a:spcPts val="6240"/>
                </a:lnSpc>
                <a:buClrTx/>
                <a:buSzTx/>
                <a:buFontTx/>
              </a:pPr>
              <a:r>
                <a:rPr lang="en-US" altLang="zh-CN" sz="2800" spc="77">
                  <a:ea typeface="字由点字倔强黑" panose="00020600040101010101" charset="-122"/>
                  <a:sym typeface="+mn-ea"/>
                </a:rPr>
                <a:t>the consistency between the generated user travel behavior and the actual travel behavior</a:t>
              </a:r>
              <a:endParaRPr lang="en-US" altLang="zh-CN" sz="2800" spc="77">
                <a:ea typeface="字由点字倔强黑" panose="00020600040101010101" charset="-122"/>
                <a:sym typeface="+mn-ea"/>
              </a:endParaRP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209800" y="2569210"/>
            <a:ext cx="53873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</a:rPr>
              <a:t>the access distribution (KL)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209800" y="4458335"/>
            <a:ext cx="53759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average moving radius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3"/>
            </p:custDataLst>
          </p:nvPr>
        </p:nvSpPr>
        <p:spPr>
          <a:xfrm>
            <a:off x="2210435" y="6438900"/>
            <a:ext cx="537337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the average travel chain length</a:t>
            </a:r>
            <a:endParaRPr lang="en-US" altLang="zh-CN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09800" y="495300"/>
            <a:ext cx="9144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altLang="zh-CN" sz="5200" b="1" spc="77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Results Evaluation</a:t>
            </a:r>
            <a:endParaRPr lang="en-US" altLang="zh-CN" sz="5200" b="1" spc="77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2" name="肘形连接符 21"/>
          <p:cNvCxnSpPr>
            <a:stCxn id="11" idx="1"/>
            <a:endCxn id="18" idx="3"/>
          </p:cNvCxnSpPr>
          <p:nvPr/>
        </p:nvCxnSpPr>
        <p:spPr>
          <a:xfrm rot="10800000" flipV="1">
            <a:off x="7597140" y="3036570"/>
            <a:ext cx="2923540" cy="132080"/>
          </a:xfrm>
          <a:prstGeom prst="bentConnector3">
            <a:avLst>
              <a:gd name="adj1" fmla="val 50000"/>
            </a:avLst>
          </a:prstGeom>
          <a:ln w="63500">
            <a:solidFill>
              <a:srgbClr val="EED0CF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3" name="肘形连接符 22"/>
          <p:cNvCxnSpPr>
            <a:stCxn id="56" idx="1"/>
            <a:endCxn id="19" idx="3"/>
          </p:cNvCxnSpPr>
          <p:nvPr/>
        </p:nvCxnSpPr>
        <p:spPr>
          <a:xfrm rot="10800000">
            <a:off x="7585710" y="5057775"/>
            <a:ext cx="1482090" cy="1446530"/>
          </a:xfrm>
          <a:prstGeom prst="bentConnector3">
            <a:avLst>
              <a:gd name="adj1" fmla="val 50000"/>
            </a:avLst>
          </a:prstGeom>
          <a:ln w="63500">
            <a:solidFill>
              <a:srgbClr val="D7C5D5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849" y="9330866"/>
            <a:ext cx="15851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4/13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5471" y="629712"/>
            <a:ext cx="790575" cy="160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zh-CN" altLang="en-US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0</a:t>
            </a:r>
            <a:r>
              <a:rPr lang="en-US" altLang="zh-CN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3</a:t>
            </a:r>
            <a:endParaRPr lang="zh-CN" altLang="en-US" sz="5200" spc="77">
              <a:solidFill>
                <a:srgbClr val="FFFFFF"/>
              </a:solidFill>
              <a:ea typeface="字由点字倔强黑" panose="00020600040101010101" charset="-122"/>
              <a:sym typeface="+mn-ea"/>
            </a:endParaRPr>
          </a:p>
          <a:p>
            <a:pPr>
              <a:lnSpc>
                <a:spcPts val="6240"/>
              </a:lnSpc>
            </a:pPr>
            <a:endParaRPr lang="zh-CN" altLang="en-US" sz="5200" spc="77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62" name="TextBox 30"/>
          <p:cNvSpPr txBox="1"/>
          <p:nvPr>
            <p:custDataLst>
              <p:tags r:id="rId1"/>
            </p:custDataLst>
          </p:nvPr>
        </p:nvSpPr>
        <p:spPr>
          <a:xfrm>
            <a:off x="3336925" y="2300605"/>
            <a:ext cx="2187575" cy="5600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70"/>
              </a:lnSpc>
            </a:pPr>
            <a:r>
              <a:rPr lang="zh-CN" altLang="en-US" sz="28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调研方法</a:t>
            </a:r>
            <a:endParaRPr lang="zh-CN" altLang="en-US" sz="28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4" name="Freeform 40"/>
          <p:cNvSpPr/>
          <p:nvPr>
            <p:custDataLst>
              <p:tags r:id="rId2"/>
            </p:custDataLst>
          </p:nvPr>
        </p:nvSpPr>
        <p:spPr>
          <a:xfrm>
            <a:off x="2667000" y="8631555"/>
            <a:ext cx="466090" cy="466090"/>
          </a:xfrm>
          <a:custGeom>
            <a:avLst/>
            <a:gdLst/>
            <a:ahLst/>
            <a:cxnLst/>
            <a:rect l="l" t="t" r="r" b="b"/>
            <a:pathLst>
              <a:path w="466046" h="466046">
                <a:moveTo>
                  <a:pt x="0" y="0"/>
                </a:moveTo>
                <a:lnTo>
                  <a:pt x="466046" y="0"/>
                </a:lnTo>
                <a:lnTo>
                  <a:pt x="466046" y="466046"/>
                </a:lnTo>
                <a:lnTo>
                  <a:pt x="0" y="46604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82" name="Freeform 41"/>
          <p:cNvSpPr/>
          <p:nvPr>
            <p:custDataLst>
              <p:tags r:id="rId5"/>
            </p:custDataLst>
          </p:nvPr>
        </p:nvSpPr>
        <p:spPr>
          <a:xfrm>
            <a:off x="2564194" y="5161337"/>
            <a:ext cx="484043" cy="387234"/>
          </a:xfrm>
          <a:custGeom>
            <a:avLst/>
            <a:gdLst/>
            <a:ahLst/>
            <a:cxnLst/>
            <a:rect l="l" t="t" r="r" b="b"/>
            <a:pathLst>
              <a:path w="484043" h="387234">
                <a:moveTo>
                  <a:pt x="0" y="0"/>
                </a:moveTo>
                <a:lnTo>
                  <a:pt x="484043" y="0"/>
                </a:lnTo>
                <a:lnTo>
                  <a:pt x="484043" y="387234"/>
                </a:lnTo>
                <a:lnTo>
                  <a:pt x="0" y="38723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99" name="Freeform 42"/>
          <p:cNvSpPr/>
          <p:nvPr>
            <p:custDataLst>
              <p:tags r:id="rId8"/>
            </p:custDataLst>
          </p:nvPr>
        </p:nvSpPr>
        <p:spPr>
          <a:xfrm>
            <a:off x="2641063" y="2400082"/>
            <a:ext cx="546518" cy="428334"/>
          </a:xfrm>
          <a:custGeom>
            <a:avLst/>
            <a:gdLst/>
            <a:ahLst/>
            <a:cxnLst/>
            <a:rect l="l" t="t" r="r" b="b"/>
            <a:pathLst>
              <a:path w="546518" h="428334">
                <a:moveTo>
                  <a:pt x="0" y="0"/>
                </a:moveTo>
                <a:lnTo>
                  <a:pt x="546519" y="0"/>
                </a:lnTo>
                <a:lnTo>
                  <a:pt x="546519" y="428333"/>
                </a:lnTo>
                <a:lnTo>
                  <a:pt x="0" y="4283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195849" y="9330866"/>
            <a:ext cx="158515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5/13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09800" y="495300"/>
            <a:ext cx="914400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ts val="6240"/>
              </a:lnSpc>
            </a:pPr>
            <a:r>
              <a:rPr lang="en-US" altLang="zh-CN" sz="5200" b="1" spc="77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Results Evaluation</a:t>
            </a:r>
            <a:endParaRPr lang="en-US" altLang="zh-CN" sz="5200" b="1" spc="77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11" name="图片 10" descr="评估结果"/>
          <p:cNvPicPr>
            <a:picLocks noChangeAspect="1"/>
          </p:cNvPicPr>
          <p:nvPr/>
        </p:nvPicPr>
        <p:blipFill>
          <a:blip r:embed="rId11"/>
          <a:srcRect l="18333" t="52763" r="15000"/>
          <a:stretch>
            <a:fillRect/>
          </a:stretch>
        </p:blipFill>
        <p:spPr>
          <a:xfrm>
            <a:off x="3673475" y="1640205"/>
            <a:ext cx="12192000" cy="3908425"/>
          </a:xfrm>
          <a:prstGeom prst="rect">
            <a:avLst/>
          </a:prstGeom>
        </p:spPr>
      </p:pic>
      <p:pic>
        <p:nvPicPr>
          <p:cNvPr id="13" name="图片 12" descr="42ef446079824fbb949cda76d62793c0"/>
          <p:cNvPicPr>
            <a:picLocks noChangeAspect="1"/>
          </p:cNvPicPr>
          <p:nvPr/>
        </p:nvPicPr>
        <p:blipFill>
          <a:blip r:embed="rId12"/>
          <a:srcRect l="27644" t="48522" b="39626"/>
          <a:stretch>
            <a:fillRect/>
          </a:stretch>
        </p:blipFill>
        <p:spPr>
          <a:xfrm>
            <a:off x="7397750" y="5017135"/>
            <a:ext cx="8407400" cy="3043555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1125200" y="5981700"/>
            <a:ext cx="990600" cy="1799590"/>
          </a:xfrm>
          <a:prstGeom prst="rect">
            <a:avLst/>
          </a:prstGeom>
          <a:noFill/>
          <a:ln w="82550" cmpd="sng">
            <a:solidFill>
              <a:srgbClr val="FF0000"/>
            </a:solidFill>
            <a:prstDash val="solid"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 descr="b4f88c3f0a15a3c2c000f1baf75328aa"/>
          <p:cNvPicPr>
            <a:picLocks noChangeAspect="1"/>
          </p:cNvPicPr>
          <p:nvPr/>
        </p:nvPicPr>
        <p:blipFill>
          <a:blip r:embed="rId13"/>
          <a:srcRect t="4815" b="34656"/>
          <a:stretch>
            <a:fillRect/>
          </a:stretch>
        </p:blipFill>
        <p:spPr>
          <a:xfrm>
            <a:off x="2743200" y="3891915"/>
            <a:ext cx="4654550" cy="6226175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6193155" y="9258300"/>
            <a:ext cx="1122045" cy="19685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V="1">
            <a:off x="2835275" y="9486900"/>
            <a:ext cx="1203325" cy="19050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7625715" y="7886700"/>
            <a:ext cx="9810750" cy="191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zh-CN" sz="2400"/>
              <a:t>data source:</a:t>
            </a:r>
            <a:endParaRPr lang="zh-CN" altLang="en-US" sz="2000"/>
          </a:p>
          <a:p>
            <a:r>
              <a:rPr lang="en-US" altLang="zh-CN" sz="2400"/>
              <a:t>https://ir.bjtu.edu.cn/handle/10364/9359</a:t>
            </a:r>
            <a:r>
              <a:rPr lang="zh-CN" altLang="en-US" sz="2400"/>
              <a:t>《基于地铁刷卡的北京居</a:t>
            </a:r>
            <a:r>
              <a:rPr lang="en-US" altLang="en-US" sz="2400"/>
              <a:t>⺠</a:t>
            </a:r>
            <a:r>
              <a:rPr lang="zh-CN" altLang="en-US" sz="2400"/>
              <a:t>出</a:t>
            </a:r>
            <a:r>
              <a:rPr lang="en-US" altLang="en-US" sz="2400"/>
              <a:t>⾏</a:t>
            </a:r>
            <a:r>
              <a:rPr lang="zh-CN" altLang="en-US" sz="2400"/>
              <a:t>时空特征研究》</a:t>
            </a:r>
            <a:endParaRPr lang="zh-CN" altLang="en-US" sz="2400"/>
          </a:p>
          <a:p>
            <a:r>
              <a:rPr lang="zh-CN" altLang="en-US" sz="2400"/>
              <a:t>《基于居</a:t>
            </a:r>
            <a:r>
              <a:rPr lang="en-US" altLang="en-US" sz="2400"/>
              <a:t>⺠</a:t>
            </a:r>
            <a:r>
              <a:rPr lang="zh-CN" altLang="en-US" sz="2400"/>
              <a:t>出</a:t>
            </a:r>
            <a:r>
              <a:rPr lang="en-US" altLang="en-US" sz="2400"/>
              <a:t>⾏⾏</a:t>
            </a:r>
            <a:r>
              <a:rPr lang="zh-CN" altLang="en-US" sz="2400"/>
              <a:t>为的北京市交通碳排放影响机理》</a:t>
            </a:r>
            <a:r>
              <a:rPr lang="en-US" altLang="en-US" sz="2400"/>
              <a:t>⻢</a:t>
            </a:r>
            <a:r>
              <a:rPr lang="zh-CN" altLang="en-US" sz="2400"/>
              <a:t>静，柴彦威，刘志林</a:t>
            </a:r>
            <a:r>
              <a:rPr lang="en-US" altLang="zh-CN" sz="2400"/>
              <a:t>- </a:t>
            </a:r>
            <a:r>
              <a:rPr lang="zh-CN" altLang="en-US" sz="2400"/>
              <a:t>地理学报</a:t>
            </a:r>
            <a:r>
              <a:rPr lang="en-US" altLang="zh-CN" sz="2400"/>
              <a:t>, 2011</a:t>
            </a:r>
            <a:endParaRPr lang="en-US" altLang="zh-CN" sz="2400"/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1"/>
      <p:bldP spid="15" grpId="0" animBg="1"/>
      <p:bldP spid="20" grpId="2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>
            <p:custDataLst>
              <p:tags r:id="rId1"/>
            </p:custDataLst>
          </p:nvPr>
        </p:nvSpPr>
        <p:spPr>
          <a:xfrm>
            <a:off x="7524115" y="495300"/>
            <a:ext cx="5048250" cy="1887855"/>
          </a:xfrm>
          <a:prstGeom prst="roundRect">
            <a:avLst>
              <a:gd name="adj" fmla="val 14294"/>
            </a:avLst>
          </a:prstGeom>
          <a:solidFill>
            <a:srgbClr val="D7C5D5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tx1"/>
              </a:solidFill>
            </a:endParaRPr>
          </a:p>
        </p:txBody>
      </p:sp>
      <p:grpSp>
        <p:nvGrpSpPr>
          <p:cNvPr id="2" name="Group 2"/>
          <p:cNvGrpSpPr/>
          <p:nvPr/>
        </p:nvGrpSpPr>
        <p:grpSpPr>
          <a:xfrm>
            <a:off x="1573740" y="0"/>
            <a:ext cx="329179" cy="10287000"/>
            <a:chOff x="0" y="0"/>
            <a:chExt cx="90591" cy="2831009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90591" cy="2831009"/>
            </a:xfrm>
            <a:custGeom>
              <a:avLst/>
              <a:gdLst/>
              <a:ahLst/>
              <a:cxnLst/>
              <a:rect l="l" t="t" r="r" b="b"/>
              <a:pathLst>
                <a:path w="90591" h="2831009">
                  <a:moveTo>
                    <a:pt x="0" y="0"/>
                  </a:moveTo>
                  <a:lnTo>
                    <a:pt x="90591" y="0"/>
                  </a:lnTo>
                  <a:lnTo>
                    <a:pt x="90591" y="2831009"/>
                  </a:lnTo>
                  <a:lnTo>
                    <a:pt x="0" y="2831009"/>
                  </a:lnTo>
                  <a:close/>
                </a:path>
              </a:pathLst>
            </a:custGeom>
            <a:solidFill>
              <a:srgbClr val="DEE0FA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90591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0"/>
            <a:ext cx="1722467" cy="10287000"/>
            <a:chOff x="0" y="0"/>
            <a:chExt cx="474028" cy="283100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74028" cy="2831009"/>
            </a:xfrm>
            <a:custGeom>
              <a:avLst/>
              <a:gdLst/>
              <a:ahLst/>
              <a:cxnLst/>
              <a:rect l="l" t="t" r="r" b="b"/>
              <a:pathLst>
                <a:path w="474028" h="2831009">
                  <a:moveTo>
                    <a:pt x="0" y="0"/>
                  </a:moveTo>
                  <a:lnTo>
                    <a:pt x="474028" y="0"/>
                  </a:lnTo>
                  <a:lnTo>
                    <a:pt x="474028" y="2831009"/>
                  </a:lnTo>
                  <a:lnTo>
                    <a:pt x="0" y="2831009"/>
                  </a:lnTo>
                  <a:close/>
                </a:path>
              </a:pathLst>
            </a:custGeom>
            <a:gradFill rotWithShape="1"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7" name="TextBox 7"/>
            <p:cNvSpPr txBox="1"/>
            <p:nvPr/>
          </p:nvSpPr>
          <p:spPr>
            <a:xfrm>
              <a:off x="0" y="-47625"/>
              <a:ext cx="474028" cy="2878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105"/>
                </a:lnSpc>
              </a:pP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475471" y="629712"/>
            <a:ext cx="790575" cy="800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240"/>
              </a:lnSpc>
              <a:buClrTx/>
              <a:buSzTx/>
              <a:buFontTx/>
            </a:pPr>
            <a:r>
              <a:rPr lang="zh-CN" altLang="en-US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0</a:t>
            </a:r>
            <a:r>
              <a:rPr lang="en-US" altLang="zh-CN" sz="5200" spc="77">
                <a:solidFill>
                  <a:srgbClr val="FFFFFF"/>
                </a:solidFill>
                <a:ea typeface="字由点字倔强黑" panose="00020600040101010101" charset="-122"/>
                <a:sym typeface="+mn-ea"/>
              </a:rPr>
              <a:t>4</a:t>
            </a:r>
            <a:endParaRPr lang="en-US" altLang="zh-CN" sz="5200" spc="77">
              <a:solidFill>
                <a:srgbClr val="FFFFFF"/>
              </a:solidFill>
              <a:ea typeface="字由点字倔强黑" panose="00020600040101010101" charset="-122"/>
              <a:sym typeface="+mn-ea"/>
            </a:endParaRPr>
          </a:p>
        </p:txBody>
      </p:sp>
      <p:sp>
        <p:nvSpPr>
          <p:cNvPr id="10" name="AutoShape 3"/>
          <p:cNvSpPr/>
          <p:nvPr>
            <p:custDataLst>
              <p:tags r:id="rId2"/>
            </p:custDataLst>
          </p:nvPr>
        </p:nvSpPr>
        <p:spPr>
          <a:xfrm rot="5400000" flipV="1">
            <a:off x="2654935" y="5111115"/>
            <a:ext cx="9286875" cy="56515"/>
          </a:xfrm>
          <a:prstGeom prst="line">
            <a:avLst/>
          </a:prstGeom>
          <a:ln w="38100" cap="flat">
            <a:gradFill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17" name="AutoShape 3"/>
          <p:cNvSpPr/>
          <p:nvPr>
            <p:custDataLst>
              <p:tags r:id="rId3"/>
            </p:custDataLst>
          </p:nvPr>
        </p:nvSpPr>
        <p:spPr>
          <a:xfrm rot="5400000">
            <a:off x="8176260" y="5135880"/>
            <a:ext cx="9285605" cy="6985"/>
          </a:xfrm>
          <a:prstGeom prst="line">
            <a:avLst/>
          </a:prstGeom>
          <a:ln w="38100" cap="flat">
            <a:gradFill>
              <a:gsLst>
                <a:gs pos="0">
                  <a:srgbClr val="3A44B0">
                    <a:alpha val="100000"/>
                  </a:srgbClr>
                </a:gs>
                <a:gs pos="100000">
                  <a:srgbClr val="AA7FA0">
                    <a:alpha val="100000"/>
                  </a:srgbClr>
                </a:gs>
              </a:gsLst>
              <a:lin ang="0"/>
            </a:gradFill>
            <a:prstDash val="solid"/>
            <a:headEnd type="none" w="sm" len="sm"/>
            <a:tailEnd type="none" w="sm" len="sm"/>
          </a:ln>
        </p:spPr>
      </p:sp>
      <p:sp>
        <p:nvSpPr>
          <p:cNvPr id="92" name="圆角矩形 91"/>
          <p:cNvSpPr/>
          <p:nvPr>
            <p:custDataLst>
              <p:tags r:id="rId4"/>
            </p:custDataLst>
          </p:nvPr>
        </p:nvSpPr>
        <p:spPr>
          <a:xfrm>
            <a:off x="2049145" y="495935"/>
            <a:ext cx="5048250" cy="1887855"/>
          </a:xfrm>
          <a:prstGeom prst="roundRect">
            <a:avLst>
              <a:gd name="adj" fmla="val 14294"/>
            </a:avLst>
          </a:prstGeom>
          <a:solidFill>
            <a:srgbClr val="E1C6C6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tx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791970" y="952500"/>
            <a:ext cx="566293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6240"/>
              </a:lnSpc>
              <a:buClrTx/>
              <a:buSzTx/>
              <a:buFontTx/>
            </a:pP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urban planning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781800" y="952500"/>
            <a:ext cx="665861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6240"/>
              </a:lnSpc>
              <a:buClrTx/>
              <a:buSzTx/>
              <a:buFontTx/>
            </a:pP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business operations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1" name="圆角矩形 30"/>
          <p:cNvSpPr/>
          <p:nvPr>
            <p:custDataLst>
              <p:tags r:id="rId5"/>
            </p:custDataLst>
          </p:nvPr>
        </p:nvSpPr>
        <p:spPr>
          <a:xfrm>
            <a:off x="13089890" y="495300"/>
            <a:ext cx="5048250" cy="1887855"/>
          </a:xfrm>
          <a:prstGeom prst="roundRect">
            <a:avLst>
              <a:gd name="adj" fmla="val 14294"/>
            </a:avLst>
          </a:prstGeom>
          <a:solidFill>
            <a:srgbClr val="9BA1D2">
              <a:alpha val="50000"/>
            </a:srgb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b="1">
              <a:solidFill>
                <a:schemeClr val="tx1"/>
              </a:solidFill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12873990" y="952500"/>
            <a:ext cx="565912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ts val="6240"/>
              </a:lnSpc>
              <a:buClrTx/>
              <a:buSzTx/>
              <a:buFontTx/>
            </a:pPr>
            <a:r>
              <a:rPr lang="en-US" altLang="zh-CN" sz="4000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public safety</a:t>
            </a:r>
            <a:endParaRPr lang="en-US" altLang="zh-CN" sz="4000" b="1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367280" y="2587625"/>
            <a:ext cx="4356100" cy="655574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4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evaluate the impact of newly built infrastructure</a:t>
            </a:r>
            <a:r>
              <a:rPr lang="en-US" altLang="zh-CN" sz="36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endParaRPr lang="en-US" altLang="zh-CN" sz="36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1"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6" name="文本框 35"/>
          <p:cNvSpPr txBox="1"/>
          <p:nvPr>
            <p:custDataLst>
              <p:tags r:id="rId6"/>
            </p:custDataLst>
          </p:nvPr>
        </p:nvSpPr>
        <p:spPr>
          <a:xfrm>
            <a:off x="7842250" y="2587625"/>
            <a:ext cx="4724400" cy="6021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evaluate the impact of a new store on residents' travel patterns and surrounding POIs</a:t>
            </a:r>
            <a:endParaRPr lang="en-US" altLang="zh-CN" sz="40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37" name="文本框 36"/>
          <p:cNvSpPr txBox="1"/>
          <p:nvPr>
            <p:custDataLst>
              <p:tags r:id="rId7"/>
            </p:custDataLst>
          </p:nvPr>
        </p:nvSpPr>
        <p:spPr>
          <a:xfrm>
            <a:off x="13367385" y="2587625"/>
            <a:ext cx="4724400" cy="602170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4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predict the transmission path of diseases and formulate prevention and control strategies</a:t>
            </a:r>
            <a:endParaRPr lang="en-US" altLang="zh-CN" sz="40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lvl="2" indent="457200">
              <a:lnSpc>
                <a:spcPct val="150000"/>
              </a:lnSpc>
              <a:buFont typeface="Arial" panose="020B0604020202020204" pitchFamily="34" charset="0"/>
              <a:buNone/>
            </a:pPr>
            <a:endParaRPr lang="zh-CN" altLang="en-US" sz="3600" b="1">
              <a:latin typeface="微软雅黑" panose="020B0503020204020204" charset="-122"/>
              <a:ea typeface="微软雅黑" panose="020B0503020204020204" charset="-122"/>
            </a:endParaRPr>
          </a:p>
          <a:p>
            <a:pPr marL="1485900" lvl="2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sz="36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668905" y="8877300"/>
            <a:ext cx="38360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solidFill>
                  <a:srgbClr val="BD7F7F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+mn-ea"/>
              </a:rPr>
              <a:t>城市</a:t>
            </a:r>
            <a:r>
              <a:rPr lang="zh-CN" altLang="en-US" sz="4400" b="1">
                <a:solidFill>
                  <a:srgbClr val="BD7F7F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+mn-ea"/>
              </a:rPr>
              <a:t>规划</a:t>
            </a:r>
            <a:endParaRPr lang="zh-CN" altLang="en-US" sz="4400" b="1">
              <a:solidFill>
                <a:srgbClr val="BD7F7F"/>
              </a:solidFill>
              <a:latin typeface="字由点字倔强黑 70" panose="00020600040101010101" charset="-122"/>
              <a:ea typeface="字由点字倔强黑 70" panose="00020600040101010101" charset="-122"/>
              <a:sym typeface="+mn-ea"/>
            </a:endParaRPr>
          </a:p>
        </p:txBody>
      </p:sp>
      <p:sp>
        <p:nvSpPr>
          <p:cNvPr id="43" name="文本框 42"/>
          <p:cNvSpPr txBox="1"/>
          <p:nvPr>
            <p:custDataLst>
              <p:tags r:id="rId8"/>
            </p:custDataLst>
          </p:nvPr>
        </p:nvSpPr>
        <p:spPr>
          <a:xfrm>
            <a:off x="8305800" y="8880475"/>
            <a:ext cx="38360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solidFill>
                  <a:srgbClr val="996B94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+mn-ea"/>
              </a:rPr>
              <a:t>商业决策</a:t>
            </a:r>
            <a:endParaRPr lang="zh-CN" altLang="en-US" sz="4400" b="1">
              <a:solidFill>
                <a:srgbClr val="996B94"/>
              </a:solidFill>
              <a:latin typeface="字由点字倔强黑 70" panose="00020600040101010101" charset="-122"/>
              <a:ea typeface="字由点字倔强黑 70" panose="00020600040101010101" charset="-122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9"/>
            </p:custDataLst>
          </p:nvPr>
        </p:nvSpPr>
        <p:spPr>
          <a:xfrm>
            <a:off x="13868400" y="8893175"/>
            <a:ext cx="3836035" cy="768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4400" b="1">
                <a:solidFill>
                  <a:srgbClr val="7061AE"/>
                </a:solidFill>
                <a:latin typeface="字由点字倔强黑 70" panose="00020600040101010101" charset="-122"/>
                <a:ea typeface="字由点字倔强黑 70" panose="00020600040101010101" charset="-122"/>
                <a:sym typeface="+mn-ea"/>
              </a:rPr>
              <a:t>公共安全</a:t>
            </a:r>
            <a:endParaRPr lang="zh-CN" altLang="en-US" sz="4400" b="1">
              <a:solidFill>
                <a:srgbClr val="7061AE"/>
              </a:solidFill>
              <a:latin typeface="字由点字倔强黑 70" panose="00020600040101010101" charset="-122"/>
              <a:ea typeface="字由点字倔强黑 70" panose="00020600040101010101" charset="-122"/>
              <a:sym typeface="+mn-ea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  <p:sp>
        <p:nvSpPr>
          <p:cNvPr id="11" name="文本框 10"/>
          <p:cNvSpPr txBox="1"/>
          <p:nvPr/>
        </p:nvSpPr>
        <p:spPr>
          <a:xfrm>
            <a:off x="195849" y="9330866"/>
            <a:ext cx="1585155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200" b="1" spc="77" dirty="0">
                <a:solidFill>
                  <a:srgbClr val="FFFFFF"/>
                </a:solidFill>
                <a:ea typeface="字由点字倔强黑" panose="00020600040101010101" charset="-122"/>
              </a:rPr>
              <a:t>6/13</a:t>
            </a:r>
            <a:endParaRPr lang="zh-CN" altLang="en-US" sz="5200" b="1" spc="77" dirty="0">
              <a:solidFill>
                <a:srgbClr val="FFFFFF"/>
              </a:solidFill>
              <a:ea typeface="字由点字倔强黑" panose="00020600040101010101" charset="-122"/>
            </a:endParaRPr>
          </a:p>
        </p:txBody>
      </p:sp>
    </p:spTree>
  </p:cSld>
  <p:clrMapOvr>
    <a:masterClrMapping/>
  </p:clrMapOvr>
  <p:transition spd="slow"/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COMMONDATA" val="eyJoZGlkIjoiMjY1Zjg1ZDRkZDQxOTIzZmU5NWUyYjQ3MDgzY2ZlYTYifQ=="/>
  <p:tag name="RESOURCE_RECORD_KEY" val="{&quot;29&quot;:[20405948]}"/>
</p:tagLst>
</file>

<file path=ppt/tags/tag3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2275</Words>
  <Application>WPS 演示</Application>
  <PresentationFormat>自定义</PresentationFormat>
  <Paragraphs>144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Arial</vt:lpstr>
      <vt:lpstr>宋体</vt:lpstr>
      <vt:lpstr>Wingdings</vt:lpstr>
      <vt:lpstr>微软雅黑</vt:lpstr>
      <vt:lpstr>Akzidenz-Grotesk</vt:lpstr>
      <vt:lpstr>DejaVu Math TeX Gyre</vt:lpstr>
      <vt:lpstr>汉仪综艺体简</vt:lpstr>
      <vt:lpstr>字由点字倔强黑 70</vt:lpstr>
      <vt:lpstr>Times New Roman Medium</vt:lpstr>
      <vt:lpstr>字由点字倔强黑</vt:lpstr>
      <vt:lpstr>Calibri</vt:lpstr>
      <vt:lpstr>Arial Unicode MS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选题背景</dc:title>
  <dc:creator>王俊博</dc:creator>
  <cp:lastModifiedBy>微信用户</cp:lastModifiedBy>
  <cp:revision>13</cp:revision>
  <dcterms:created xsi:type="dcterms:W3CDTF">2006-08-16T00:00:00Z</dcterms:created>
  <dcterms:modified xsi:type="dcterms:W3CDTF">2025-08-23T14:24:16Z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0313A39DD2394F66B3AAEBB0964BB64C_12</vt:lpwstr>
  </property>
  <property fmtid="{D5CDD505-2E9C-101B-9397-08002B2CF9AE}" pid="3" name="KSOProductBuildVer">
    <vt:lpwstr>2052-12.1.0.22529</vt:lpwstr>
  </property>
</Properties>
</file>